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1" autoAdjust="0"/>
    <p:restoredTop sz="94660"/>
  </p:normalViewPr>
  <p:slideViewPr>
    <p:cSldViewPr snapToGrid="0">
      <p:cViewPr varScale="1">
        <p:scale>
          <a:sx n="58" d="100"/>
          <a:sy n="58" d="100"/>
        </p:scale>
        <p:origin x="2563" y="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54A3F-7E62-4800-ACC8-400676A5CAD3}" type="datetimeFigureOut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12427-F27A-42E4-85B5-241C73BB92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3132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A12427-F27A-42E4-85B5-241C73BB92F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462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E106C-9F18-491A-A7C8-AF3651A1307B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4937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006F-73A8-4DBF-B1EB-31A043563080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9383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5FDBB-C556-423E-9504-8BD24824D3DD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1701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2EAD2-3F1C-443F-9CCA-C3FFD0197A8A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874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5D59-C906-45CE-83CF-665AED04F3FF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8632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33CF-9801-41AB-8034-8775AFE808CD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2482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B2D74-BE54-4A04-A7E2-DC89003C36A8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1405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357FE-F96C-4EC2-AC3D-B1506AA74E5A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3050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BC8BB-870E-442D-B80E-0662A5DF58FC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4026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05C57-205E-4873-8666-3BB46E1CC5A7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2192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325B0-B0F3-4DF6-8A68-BA9DD494D758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3018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851A6-7A5E-417A-84FB-D6F685AD9F6E}" type="datetime1">
              <a:rPr lang="zh-TW" altLang="en-US" smtClean="0"/>
              <a:t>2024/5/2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2FD78-64ED-4CEB-B0DE-3F1B0A3D50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891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6656382-C17F-3A8A-8784-2C6941954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96" y="230650"/>
            <a:ext cx="2312206" cy="1005308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AE492F30-37C9-6ED8-6D4D-5C3FF20741A3}"/>
              </a:ext>
            </a:extLst>
          </p:cNvPr>
          <p:cNvSpPr txBox="1"/>
          <p:nvPr/>
        </p:nvSpPr>
        <p:spPr>
          <a:xfrm>
            <a:off x="2984068" y="374819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個人運動處方建議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4867695-E55B-7A65-7095-D6A78D988849}"/>
              </a:ext>
            </a:extLst>
          </p:cNvPr>
          <p:cNvSpPr txBox="1"/>
          <p:nvPr/>
        </p:nvSpPr>
        <p:spPr>
          <a:xfrm>
            <a:off x="394100" y="1438258"/>
            <a:ext cx="1104677" cy="369332"/>
          </a:xfrm>
          <a:prstGeom prst="rect">
            <a:avLst/>
          </a:prstGeom>
          <a:noFill/>
        </p:spPr>
        <p:txBody>
          <a:bodyPr wrap="square" lIns="58500" rtlCol="0">
            <a:spAutoFit/>
          </a:bodyPr>
          <a:lstStyle/>
          <a:p>
            <a:r>
              <a:rPr lang="zh-TW" altLang="en-US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姓名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B6220A3-3AD7-ECC0-4E3B-5FBCF532D68D}"/>
              </a:ext>
            </a:extLst>
          </p:cNvPr>
          <p:cNvSpPr txBox="1"/>
          <p:nvPr/>
        </p:nvSpPr>
        <p:spPr>
          <a:xfrm>
            <a:off x="1224000" y="1440000"/>
            <a:ext cx="1692000" cy="360000"/>
          </a:xfrm>
          <a:prstGeom prst="rect">
            <a:avLst/>
          </a:prstGeom>
          <a:noFill/>
        </p:spPr>
        <p:txBody>
          <a:bodyPr wrap="square" lIns="73125" rtlCol="0">
            <a:spAutoFit/>
          </a:bodyPr>
          <a:lstStyle/>
          <a:p>
            <a:r>
              <a:rPr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林懷佑</a:t>
            </a:r>
            <a:endParaRPr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10CC3631-B8B2-74BF-547F-0B6B38625B1B}"/>
              </a:ext>
            </a:extLst>
          </p:cNvPr>
          <p:cNvSpPr/>
          <p:nvPr/>
        </p:nvSpPr>
        <p:spPr>
          <a:xfrm>
            <a:off x="576000" y="2628000"/>
            <a:ext cx="1213474" cy="1120832"/>
          </a:xfrm>
          <a:prstGeom prst="ellipse">
            <a:avLst/>
          </a:prstGeom>
          <a:noFill/>
          <a:ln w="19050">
            <a:solidFill>
              <a:srgbClr val="3399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6600" b="1" dirty="0">
                <a:solidFill>
                  <a:srgbClr val="339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endParaRPr sz="6600" dirty="0">
              <a:solidFill>
                <a:srgbClr val="3399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FD3BF05-419D-B2D2-894A-0D912F562F81}"/>
              </a:ext>
            </a:extLst>
          </p:cNvPr>
          <p:cNvSpPr txBox="1"/>
          <p:nvPr/>
        </p:nvSpPr>
        <p:spPr>
          <a:xfrm>
            <a:off x="190578" y="2130664"/>
            <a:ext cx="240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目前姿態健康等級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5B0DD99E-CB9C-E730-255C-8B0431F766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9846050"/>
              </p:ext>
            </p:extLst>
          </p:nvPr>
        </p:nvGraphicFramePr>
        <p:xfrm>
          <a:off x="2092879" y="2678835"/>
          <a:ext cx="4558838" cy="1133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3981">
                  <a:extLst>
                    <a:ext uri="{9D8B030D-6E8A-4147-A177-3AD203B41FA5}">
                      <a16:colId xmlns:a16="http://schemas.microsoft.com/office/drawing/2014/main" val="822209569"/>
                    </a:ext>
                  </a:extLst>
                </a:gridCol>
                <a:gridCol w="4014857">
                  <a:extLst>
                    <a:ext uri="{9D8B030D-6E8A-4147-A177-3AD203B41FA5}">
                      <a16:colId xmlns:a16="http://schemas.microsoft.com/office/drawing/2014/main" val="2315801558"/>
                    </a:ext>
                  </a:extLst>
                </a:gridCol>
              </a:tblGrid>
              <a:tr h="222885">
                <a:tc>
                  <a:txBody>
                    <a:bodyPr/>
                    <a:lstStyle/>
                    <a:p>
                      <a:r>
                        <a:rPr lang="zh-TW" altLang="en-US" sz="1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等級</a:t>
                      </a:r>
                    </a:p>
                  </a:txBody>
                  <a:tcPr marL="74295" marR="74295" marT="37148" marB="37148" anchor="ctr">
                    <a:solidFill>
                      <a:srgbClr val="339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建議</a:t>
                      </a:r>
                    </a:p>
                  </a:txBody>
                  <a:tcPr marL="74295" marR="74295" marT="37148" marB="37148" anchor="ctr">
                    <a:solidFill>
                      <a:srgbClr val="33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98956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r>
                        <a:rPr lang="en-US" altLang="zh-TW" sz="1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</a:t>
                      </a:r>
                      <a:r>
                        <a:rPr lang="zh-TW" altLang="en-US" sz="1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</a:t>
                      </a:r>
                      <a:endParaRPr lang="zh-TW" altLang="en-US" sz="10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r>
                        <a:rPr lang="zh-TW" altLang="en-US" sz="1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非常良好且健康，請繼續維持</a:t>
                      </a: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3468718944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r>
                        <a:rPr lang="en-US" altLang="zh-TW" sz="1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</a:t>
                      </a:r>
                      <a:endParaRPr lang="zh-TW" altLang="en-US" sz="10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r>
                        <a:rPr lang="zh-TW" altLang="en-US" sz="1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有部分問題須注意，建議運動來改善</a:t>
                      </a: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183236880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r>
                        <a:rPr lang="en-US" altLang="zh-TW" sz="1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</a:t>
                      </a:r>
                      <a:endParaRPr lang="zh-TW" altLang="en-US" sz="10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r>
                        <a:rPr lang="zh-TW" altLang="en-US" sz="1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有部分問題可能造成慢性疼痛，建議就診或進一步諮詢，並運動改善</a:t>
                      </a: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63222852"/>
                  </a:ext>
                </a:extLst>
              </a:tr>
              <a:tr h="222885">
                <a:tc>
                  <a:txBody>
                    <a:bodyPr/>
                    <a:lstStyle/>
                    <a:p>
                      <a:r>
                        <a:rPr lang="en-US" altLang="zh-TW" sz="1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</a:t>
                      </a:r>
                      <a:r>
                        <a:rPr lang="zh-TW" altLang="en-US" sz="10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以下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有大量問題並已造成慢性疼痛，建議立即就診，並運動改善</a:t>
                      </a: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89953694"/>
                  </a:ext>
                </a:extLst>
              </a:tr>
            </a:tbl>
          </a:graphicData>
        </a:graphic>
      </p:graphicFrame>
      <p:sp>
        <p:nvSpPr>
          <p:cNvPr id="11" name="文字方塊 10">
            <a:extLst>
              <a:ext uri="{FF2B5EF4-FFF2-40B4-BE49-F238E27FC236}">
                <a16:creationId xmlns:a16="http://schemas.microsoft.com/office/drawing/2014/main" id="{DCFA3BAD-6C13-671B-3701-DF14906339DE}"/>
              </a:ext>
            </a:extLst>
          </p:cNvPr>
          <p:cNvSpPr txBox="1"/>
          <p:nvPr/>
        </p:nvSpPr>
        <p:spPr>
          <a:xfrm>
            <a:off x="3427937" y="1440000"/>
            <a:ext cx="1248235" cy="369332"/>
          </a:xfrm>
          <a:prstGeom prst="rect">
            <a:avLst/>
          </a:prstGeom>
          <a:noFill/>
        </p:spPr>
        <p:txBody>
          <a:bodyPr wrap="square" lIns="58500" rtlCol="0">
            <a:spAutoFit/>
          </a:bodyPr>
          <a:lstStyle/>
          <a:p>
            <a:r>
              <a:rPr lang="zh-TW" altLang="en-US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檢測日期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8135E5A-57B2-46A8-7D01-DC6C8226A0EA}"/>
              </a:ext>
            </a:extLst>
          </p:cNvPr>
          <p:cNvSpPr txBox="1"/>
          <p:nvPr/>
        </p:nvSpPr>
        <p:spPr>
          <a:xfrm>
            <a:off x="4608000" y="1440000"/>
            <a:ext cx="1730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2024.03.09</a:t>
            </a:r>
            <a:endParaRPr lang="zh-TW" altLang="en-US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6F44AA8-C894-CE2A-C134-B463BC8E878C}"/>
              </a:ext>
            </a:extLst>
          </p:cNvPr>
          <p:cNvSpPr txBox="1"/>
          <p:nvPr/>
        </p:nvSpPr>
        <p:spPr>
          <a:xfrm>
            <a:off x="324000" y="453600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問題：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5ECF500-C4D4-A35C-2BC3-2A5B3BEE2FD8}"/>
              </a:ext>
            </a:extLst>
          </p:cNvPr>
          <p:cNvSpPr txBox="1"/>
          <p:nvPr/>
        </p:nvSpPr>
        <p:spPr>
          <a:xfrm>
            <a:off x="324000" y="514800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風險值：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92B20F0-986B-4945-2A8D-05F78F5630AF}"/>
              </a:ext>
            </a:extLst>
          </p:cNvPr>
          <p:cNvSpPr txBox="1"/>
          <p:nvPr/>
        </p:nvSpPr>
        <p:spPr>
          <a:xfrm>
            <a:off x="324000" y="486000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問題描述：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1E429D6B-551A-3962-B7BB-92F539561AE6}"/>
              </a:ext>
            </a:extLst>
          </p:cNvPr>
          <p:cNvSpPr txBox="1"/>
          <p:nvPr/>
        </p:nvSpPr>
        <p:spPr>
          <a:xfrm>
            <a:off x="324000" y="5508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</a:t>
            </a:r>
            <a:r>
              <a:rPr lang="zh-TW" altLang="en-US" sz="1200" b="1" dirty="0" smtClean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的伸展：</a:t>
            </a:r>
            <a:endParaRPr lang="zh-TW" altLang="en-US" sz="1200" b="1" dirty="0">
              <a:solidFill>
                <a:srgbClr val="3F3B3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2463C56-8F56-DF9F-A752-0D3B621CE867}"/>
              </a:ext>
            </a:extLst>
          </p:cNvPr>
          <p:cNvSpPr txBox="1"/>
          <p:nvPr/>
        </p:nvSpPr>
        <p:spPr>
          <a:xfrm>
            <a:off x="1512000" y="4536000"/>
            <a:ext cx="2027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400"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後側肩膀不平衡右邊高</a:t>
            </a:r>
            <a:endParaRPr sz="14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47561CFB-25EE-9283-C332-20085274C359}"/>
              </a:ext>
            </a:extLst>
          </p:cNvPr>
          <p:cNvSpPr txBox="1"/>
          <p:nvPr/>
        </p:nvSpPr>
        <p:spPr>
          <a:xfrm>
            <a:off x="1512000" y="5148000"/>
            <a:ext cx="20271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73.6%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63DED047-4E04-AE33-6F55-B85E0484F987}"/>
              </a:ext>
            </a:extLst>
          </p:cNvPr>
          <p:cNvSpPr txBox="1"/>
          <p:nvPr/>
        </p:nvSpPr>
        <p:spPr>
          <a:xfrm>
            <a:off x="1512000" y="4858899"/>
            <a:ext cx="5008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200" dirty="0" err="1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右邊肩膀較高；習慣性將上半身傾往一邊或習慣性用單手提重物</a:t>
            </a:r>
            <a:r>
              <a:rPr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50E19DA-7D0C-6393-03FF-31E333D0C02F}"/>
              </a:ext>
            </a:extLst>
          </p:cNvPr>
          <p:cNvSpPr/>
          <p:nvPr/>
        </p:nvSpPr>
        <p:spPr>
          <a:xfrm>
            <a:off x="335296" y="4404167"/>
            <a:ext cx="6196049" cy="4243823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63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D05F76C1-8E47-D946-1383-45719290A002}"/>
              </a:ext>
            </a:extLst>
          </p:cNvPr>
          <p:cNvSpPr txBox="1"/>
          <p:nvPr/>
        </p:nvSpPr>
        <p:spPr>
          <a:xfrm>
            <a:off x="326655" y="4132339"/>
            <a:ext cx="1059906" cy="267446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zh-TW" altLang="en-US" sz="1138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最優先需改善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E4AECF54-30D1-6CD1-468A-EA776AC0B001}"/>
              </a:ext>
            </a:extLst>
          </p:cNvPr>
          <p:cNvSpPr txBox="1"/>
          <p:nvPr/>
        </p:nvSpPr>
        <p:spPr>
          <a:xfrm>
            <a:off x="2880000" y="5832000"/>
            <a:ext cx="3240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建議優先針對報告中紅色那側肌肉做伸展</a:t>
            </a:r>
            <a:r>
              <a:rPr lang="zh-TW" altLang="en-US" sz="1000" dirty="0" smtClean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。將要</a:t>
            </a:r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伸展的那側手揹在背後，接著將頭側彎向對側，一直到肌肉有拉緊的感受後停留一分鐘，須注意過程當中不能過度疼痛。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9F31B010-2768-EF15-C630-A0E9625302D8}"/>
              </a:ext>
            </a:extLst>
          </p:cNvPr>
          <p:cNvSpPr txBox="1"/>
          <p:nvPr/>
        </p:nvSpPr>
        <p:spPr>
          <a:xfrm>
            <a:off x="1512000" y="5508000"/>
            <a:ext cx="18433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上斜方肌伸展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F9895DB2-02F1-3AA4-5E57-9B3A026B761B}"/>
              </a:ext>
            </a:extLst>
          </p:cNvPr>
          <p:cNvSpPr txBox="1"/>
          <p:nvPr/>
        </p:nvSpPr>
        <p:spPr>
          <a:xfrm>
            <a:off x="2952000" y="6516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運動重點：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E7836131-B77B-CC45-281F-82A8820781E4}"/>
              </a:ext>
            </a:extLst>
          </p:cNvPr>
          <p:cNvSpPr txBox="1"/>
          <p:nvPr/>
        </p:nvSpPr>
        <p:spPr>
          <a:xfrm>
            <a:off x="3852000" y="6516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每日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至少</a:t>
            </a:r>
            <a:r>
              <a:rPr lang="en-US" altLang="zh-TW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，每組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維持</a:t>
            </a:r>
            <a:r>
              <a:rPr lang="en-US" altLang="zh-TW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  <a:endParaRPr lang="zh-TW" altLang="en-US" sz="11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35B34B0C-AAE5-0F7D-585D-61BA3B31E5C5}"/>
              </a:ext>
            </a:extLst>
          </p:cNvPr>
          <p:cNvSpPr txBox="1"/>
          <p:nvPr/>
        </p:nvSpPr>
        <p:spPr>
          <a:xfrm>
            <a:off x="3852000" y="6732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建議每天進行</a:t>
            </a:r>
          </a:p>
        </p:txBody>
      </p:sp>
      <p:pic>
        <p:nvPicPr>
          <p:cNvPr id="54" name="圖片 53">
            <a:extLst>
              <a:ext uri="{FF2B5EF4-FFF2-40B4-BE49-F238E27FC236}">
                <a16:creationId xmlns:a16="http://schemas.microsoft.com/office/drawing/2014/main" id="{53778D12-5F43-258E-4858-A99BCE5C3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000" y="5832000"/>
            <a:ext cx="876310" cy="1168194"/>
          </a:xfrm>
          <a:prstGeom prst="rect">
            <a:avLst/>
          </a:prstGeom>
        </p:spPr>
      </p:pic>
      <p:pic>
        <p:nvPicPr>
          <p:cNvPr id="55" name="圖片 54">
            <a:extLst>
              <a:ext uri="{FF2B5EF4-FFF2-40B4-BE49-F238E27FC236}">
                <a16:creationId xmlns:a16="http://schemas.microsoft.com/office/drawing/2014/main" id="{FE93EBE8-E05E-4E4A-AFB4-16B1F6DBB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000" y="5832000"/>
            <a:ext cx="876310" cy="1168194"/>
          </a:xfrm>
          <a:prstGeom prst="rect">
            <a:avLst/>
          </a:prstGeom>
        </p:spPr>
      </p:pic>
      <p:sp>
        <p:nvSpPr>
          <p:cNvPr id="60" name="文字方塊 59">
            <a:extLst>
              <a:ext uri="{FF2B5EF4-FFF2-40B4-BE49-F238E27FC236}">
                <a16:creationId xmlns:a16="http://schemas.microsoft.com/office/drawing/2014/main" id="{0AABE812-6D8A-3F54-0FF4-EC69EE08796D}"/>
              </a:ext>
            </a:extLst>
          </p:cNvPr>
          <p:cNvSpPr txBox="1"/>
          <p:nvPr/>
        </p:nvSpPr>
        <p:spPr>
          <a:xfrm>
            <a:off x="324000" y="7020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</a:t>
            </a:r>
            <a:r>
              <a:rPr lang="zh-TW" altLang="en-US" sz="1200" b="1" dirty="0" smtClean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的訓練：</a:t>
            </a:r>
            <a:endParaRPr lang="zh-TW" altLang="en-US" sz="1200" b="1" dirty="0">
              <a:solidFill>
                <a:srgbClr val="3F3B3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F98FF02C-E588-569D-4112-4C558C267829}"/>
              </a:ext>
            </a:extLst>
          </p:cNvPr>
          <p:cNvSpPr txBox="1"/>
          <p:nvPr/>
        </p:nvSpPr>
        <p:spPr>
          <a:xfrm>
            <a:off x="2880000" y="7308000"/>
            <a:ext cx="3240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建議優先針對報告中紅色那側肌肉做伸展</a:t>
            </a:r>
            <a:r>
              <a:rPr lang="zh-TW" altLang="en-US" sz="1000" dirty="0" smtClean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。將要</a:t>
            </a:r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伸展的那側手揹在背後，接著將頭側彎向對側，一直到肌肉有拉緊的感受後停留一分鐘，須注意過程當中不能過度疼痛。</a:t>
            </a:r>
          </a:p>
        </p:txBody>
      </p: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495B8B70-B961-635D-463C-75A294E0DAE7}"/>
              </a:ext>
            </a:extLst>
          </p:cNvPr>
          <p:cNvSpPr txBox="1"/>
          <p:nvPr/>
        </p:nvSpPr>
        <p:spPr>
          <a:xfrm>
            <a:off x="1512000" y="7020000"/>
            <a:ext cx="18433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上斜方肌伸展</a:t>
            </a: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B5D0151-FB1D-F83C-C5B6-7A3727D4512C}"/>
              </a:ext>
            </a:extLst>
          </p:cNvPr>
          <p:cNvSpPr txBox="1"/>
          <p:nvPr/>
        </p:nvSpPr>
        <p:spPr>
          <a:xfrm>
            <a:off x="2952000" y="8028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運動重點：</a:t>
            </a:r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804B0488-795C-4160-D55F-42288D8D352F}"/>
              </a:ext>
            </a:extLst>
          </p:cNvPr>
          <p:cNvSpPr txBox="1"/>
          <p:nvPr/>
        </p:nvSpPr>
        <p:spPr>
          <a:xfrm>
            <a:off x="3852000" y="8027331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每日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至少</a:t>
            </a:r>
            <a:r>
              <a:rPr lang="en-US" altLang="zh-TW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，每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</a:t>
            </a:r>
            <a:r>
              <a:rPr lang="en-US" altLang="zh-TW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</a:t>
            </a:r>
            <a:endParaRPr lang="zh-TW" altLang="en-US" sz="11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E44EE542-F4E7-0DFE-B99F-471A01250E48}"/>
              </a:ext>
            </a:extLst>
          </p:cNvPr>
          <p:cNvSpPr txBox="1"/>
          <p:nvPr/>
        </p:nvSpPr>
        <p:spPr>
          <a:xfrm>
            <a:off x="3852000" y="8244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建議每天進行</a:t>
            </a:r>
          </a:p>
        </p:txBody>
      </p:sp>
      <p:pic>
        <p:nvPicPr>
          <p:cNvPr id="66" name="圖片 65">
            <a:extLst>
              <a:ext uri="{FF2B5EF4-FFF2-40B4-BE49-F238E27FC236}">
                <a16:creationId xmlns:a16="http://schemas.microsoft.com/office/drawing/2014/main" id="{24EF3910-9161-D9CF-B4D0-D46237AB3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000" y="7308000"/>
            <a:ext cx="876310" cy="1168194"/>
          </a:xfrm>
          <a:prstGeom prst="rect">
            <a:avLst/>
          </a:prstGeom>
        </p:spPr>
      </p:pic>
      <p:pic>
        <p:nvPicPr>
          <p:cNvPr id="67" name="圖片 66">
            <a:extLst>
              <a:ext uri="{FF2B5EF4-FFF2-40B4-BE49-F238E27FC236}">
                <a16:creationId xmlns:a16="http://schemas.microsoft.com/office/drawing/2014/main" id="{E4209549-51F2-B0A4-7E1A-5AAC4DEB6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000" y="7308000"/>
            <a:ext cx="876310" cy="1168194"/>
          </a:xfrm>
          <a:prstGeom prst="rect">
            <a:avLst/>
          </a:prstGeom>
        </p:spPr>
      </p:pic>
      <p:sp>
        <p:nvSpPr>
          <p:cNvPr id="84" name="文字方塊 83">
            <a:extLst>
              <a:ext uri="{FF2B5EF4-FFF2-40B4-BE49-F238E27FC236}">
                <a16:creationId xmlns:a16="http://schemas.microsoft.com/office/drawing/2014/main" id="{64CCCA55-EAD3-323E-2351-10674D4005F5}"/>
              </a:ext>
            </a:extLst>
          </p:cNvPr>
          <p:cNvSpPr txBox="1"/>
          <p:nvPr/>
        </p:nvSpPr>
        <p:spPr>
          <a:xfrm>
            <a:off x="5587956" y="8828604"/>
            <a:ext cx="1161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請接續後頁</a:t>
            </a:r>
            <a:r>
              <a:rPr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</p:txBody>
      </p:sp>
      <p:sp>
        <p:nvSpPr>
          <p:cNvPr id="85" name="投影片編號版面配置區 84">
            <a:extLst>
              <a:ext uri="{FF2B5EF4-FFF2-40B4-BE49-F238E27FC236}">
                <a16:creationId xmlns:a16="http://schemas.microsoft.com/office/drawing/2014/main" id="{FA57B264-3C9A-498D-8EB4-424B38D41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2FD78-64ED-4CEB-B0DE-3F1B0A3D50F7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258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AC5D42D-362F-6C01-0A2F-54337DB7A547}"/>
              </a:ext>
            </a:extLst>
          </p:cNvPr>
          <p:cNvSpPr/>
          <p:nvPr/>
        </p:nvSpPr>
        <p:spPr>
          <a:xfrm>
            <a:off x="326655" y="472122"/>
            <a:ext cx="6213331" cy="433868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63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F402B43-5952-82B3-45AB-1D2865E2E67D}"/>
              </a:ext>
            </a:extLst>
          </p:cNvPr>
          <p:cNvSpPr txBox="1"/>
          <p:nvPr/>
        </p:nvSpPr>
        <p:spPr>
          <a:xfrm>
            <a:off x="326655" y="204676"/>
            <a:ext cx="1146468" cy="267446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r>
              <a:rPr lang="zh-TW" altLang="en-US" sz="1138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138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1138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優先需改善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9C95BAD-1C1C-139D-5102-56F41FB76011}"/>
              </a:ext>
            </a:extLst>
          </p:cNvPr>
          <p:cNvSpPr txBox="1"/>
          <p:nvPr/>
        </p:nvSpPr>
        <p:spPr>
          <a:xfrm>
            <a:off x="360000" y="1512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</a:t>
            </a:r>
            <a:r>
              <a:rPr lang="zh-TW" altLang="en-US" sz="1200" b="1" dirty="0" smtClean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的伸展：</a:t>
            </a:r>
            <a:endParaRPr lang="zh-TW" altLang="en-US" sz="1200" b="1" dirty="0">
              <a:solidFill>
                <a:srgbClr val="3F3B3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3051061-9B6E-1A46-2E41-EE27DC4CF170}"/>
              </a:ext>
            </a:extLst>
          </p:cNvPr>
          <p:cNvSpPr txBox="1"/>
          <p:nvPr/>
        </p:nvSpPr>
        <p:spPr>
          <a:xfrm>
            <a:off x="2880000" y="1836000"/>
            <a:ext cx="3240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躺姿，並且讓雙手伸直在胸前、雙腳抬離床面膝蓋彎曲</a:t>
            </a:r>
            <a:r>
              <a:rPr lang="en-US" altLang="zh-TW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90</a:t>
            </a:r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度，動作開始時讓右手左腳向外打開後再回原位，接著再換左手右腳向外打開， 過程當中須讓腰貼緊床面不拱腰。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6EA81FC-C927-D151-0DDB-56948BA9D2BD}"/>
              </a:ext>
            </a:extLst>
          </p:cNvPr>
          <p:cNvSpPr txBox="1"/>
          <p:nvPr/>
        </p:nvSpPr>
        <p:spPr>
          <a:xfrm>
            <a:off x="2952000" y="2556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運動重點：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E60EFE4-4DDB-48D9-1A26-DB4E4541E40C}"/>
              </a:ext>
            </a:extLst>
          </p:cNvPr>
          <p:cNvSpPr txBox="1"/>
          <p:nvPr/>
        </p:nvSpPr>
        <p:spPr>
          <a:xfrm>
            <a:off x="3852000" y="2556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每次至少</a:t>
            </a:r>
            <a:r>
              <a:rPr lang="en-US" altLang="zh-TW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組，每組維持</a:t>
            </a:r>
            <a:r>
              <a:rPr lang="en-US" altLang="zh-TW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92B83B8-6361-4071-7DD5-5499977886FD}"/>
              </a:ext>
            </a:extLst>
          </p:cNvPr>
          <p:cNvSpPr txBox="1"/>
          <p:nvPr/>
        </p:nvSpPr>
        <p:spPr>
          <a:xfrm>
            <a:off x="3852000" y="2772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每天進行</a:t>
            </a:r>
            <a:endParaRPr lang="zh-TW" altLang="en-US" sz="11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B96790F-F043-2530-D909-14901979368B}"/>
              </a:ext>
            </a:extLst>
          </p:cNvPr>
          <p:cNvSpPr txBox="1"/>
          <p:nvPr/>
        </p:nvSpPr>
        <p:spPr>
          <a:xfrm>
            <a:off x="1512000" y="1512000"/>
            <a:ext cx="1930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死蟲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7A7EB8FB-2126-250A-C69A-8BF539409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000" y="1836000"/>
            <a:ext cx="876310" cy="1168194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1322BD0A-43B6-9C63-754B-6EF17AE92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000" y="1836000"/>
            <a:ext cx="876310" cy="1168194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968D7B05-91BF-1C7C-7DBE-B5BA43340DDF}"/>
              </a:ext>
            </a:extLst>
          </p:cNvPr>
          <p:cNvSpPr txBox="1"/>
          <p:nvPr/>
        </p:nvSpPr>
        <p:spPr>
          <a:xfrm>
            <a:off x="360000" y="3096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</a:t>
            </a:r>
            <a:r>
              <a:rPr lang="zh-TW" altLang="en-US" sz="1200" b="1" dirty="0" smtClean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lang="zh-TW" altLang="en-US" sz="1200" b="1" dirty="0" smtClean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zh-TW" altLang="en-US" sz="1200" b="1" dirty="0">
              <a:solidFill>
                <a:srgbClr val="3F3B3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E9A95B20-1B62-AC21-D59B-E8F0D4807E22}"/>
              </a:ext>
            </a:extLst>
          </p:cNvPr>
          <p:cNvSpPr txBox="1"/>
          <p:nvPr/>
        </p:nvSpPr>
        <p:spPr>
          <a:xfrm>
            <a:off x="2880000" y="3456000"/>
            <a:ext cx="3240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躺姿，並且讓雙手伸直在胸前、雙腳抬離床面膝蓋彎曲</a:t>
            </a:r>
            <a:r>
              <a:rPr lang="en-US" altLang="zh-TW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90</a:t>
            </a:r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度，動作開始時讓右手左腳向外打開後再回原位，接著再換左手右腳向外打開， 過程當中須讓腰貼緊床面不拱腰。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848F37B-A211-36DD-D0FB-58E97F36EFE7}"/>
              </a:ext>
            </a:extLst>
          </p:cNvPr>
          <p:cNvSpPr txBox="1"/>
          <p:nvPr/>
        </p:nvSpPr>
        <p:spPr>
          <a:xfrm>
            <a:off x="2952000" y="4176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運動重點：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642D0B89-661B-284A-FDA9-7FF6E60AC941}"/>
              </a:ext>
            </a:extLst>
          </p:cNvPr>
          <p:cNvSpPr txBox="1"/>
          <p:nvPr/>
        </p:nvSpPr>
        <p:spPr>
          <a:xfrm>
            <a:off x="3852000" y="4176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每日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至少</a:t>
            </a:r>
            <a:r>
              <a:rPr lang="en-US" altLang="zh-TW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，每組</a:t>
            </a:r>
            <a:r>
              <a:rPr lang="en-US" altLang="zh-TW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CED4D6B8-42BC-AAB4-F5BE-980BB1A4BC35}"/>
              </a:ext>
            </a:extLst>
          </p:cNvPr>
          <p:cNvSpPr txBox="1"/>
          <p:nvPr/>
        </p:nvSpPr>
        <p:spPr>
          <a:xfrm>
            <a:off x="3852000" y="4392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天進行</a:t>
            </a:r>
            <a:endParaRPr lang="zh-TW" altLang="en-US" sz="11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EC1DA245-74B5-2288-99C1-862872722FD4}"/>
              </a:ext>
            </a:extLst>
          </p:cNvPr>
          <p:cNvSpPr txBox="1"/>
          <p:nvPr/>
        </p:nvSpPr>
        <p:spPr>
          <a:xfrm>
            <a:off x="1512000" y="3096000"/>
            <a:ext cx="1930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死蟲</a:t>
            </a:r>
          </a:p>
        </p:txBody>
      </p:sp>
      <p:pic>
        <p:nvPicPr>
          <p:cNvPr id="25" name="圖片 24">
            <a:extLst>
              <a:ext uri="{FF2B5EF4-FFF2-40B4-BE49-F238E27FC236}">
                <a16:creationId xmlns:a16="http://schemas.microsoft.com/office/drawing/2014/main" id="{48330D4B-14FC-0385-CD77-75F9A84BC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000" y="3456000"/>
            <a:ext cx="876310" cy="1168194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1D6650F0-B32B-420D-57CA-1E024F202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000" y="3456000"/>
            <a:ext cx="876310" cy="1168194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EA014E01-FF20-9E88-F349-5DBF2CC0C355}"/>
              </a:ext>
            </a:extLst>
          </p:cNvPr>
          <p:cNvSpPr/>
          <p:nvPr/>
        </p:nvSpPr>
        <p:spPr>
          <a:xfrm>
            <a:off x="340304" y="5346508"/>
            <a:ext cx="6213331" cy="4156304"/>
          </a:xfrm>
          <a:prstGeom prst="rect">
            <a:avLst/>
          </a:prstGeom>
          <a:noFill/>
          <a:ln w="28575">
            <a:solidFill>
              <a:srgbClr val="99C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63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BC0C2D50-E5CA-11E6-DFB0-D6EFBCDE071F}"/>
              </a:ext>
            </a:extLst>
          </p:cNvPr>
          <p:cNvSpPr txBox="1"/>
          <p:nvPr/>
        </p:nvSpPr>
        <p:spPr>
          <a:xfrm>
            <a:off x="326655" y="5078541"/>
            <a:ext cx="1146468" cy="267446"/>
          </a:xfrm>
          <a:prstGeom prst="rect">
            <a:avLst/>
          </a:prstGeom>
          <a:solidFill>
            <a:srgbClr val="99CCFF"/>
          </a:solidFill>
        </p:spPr>
        <p:txBody>
          <a:bodyPr wrap="none" rtlCol="0">
            <a:spAutoFit/>
          </a:bodyPr>
          <a:lstStyle/>
          <a:p>
            <a:r>
              <a:rPr lang="zh-TW" altLang="en-US" sz="1138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138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138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優先需改善</a:t>
            </a: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47C75E48-6A32-D10D-AC16-2E01F82E2380}"/>
              </a:ext>
            </a:extLst>
          </p:cNvPr>
          <p:cNvSpPr txBox="1"/>
          <p:nvPr/>
        </p:nvSpPr>
        <p:spPr>
          <a:xfrm>
            <a:off x="360000" y="540000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問題：</a:t>
            </a: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E2AC8AD0-B5E3-2E47-5143-33C567BD60ED}"/>
              </a:ext>
            </a:extLst>
          </p:cNvPr>
          <p:cNvSpPr txBox="1"/>
          <p:nvPr/>
        </p:nvSpPr>
        <p:spPr>
          <a:xfrm>
            <a:off x="360000" y="604800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風險值：</a:t>
            </a: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5AF9E924-EF26-3E31-D5F5-79FF79998C24}"/>
              </a:ext>
            </a:extLst>
          </p:cNvPr>
          <p:cNvSpPr txBox="1"/>
          <p:nvPr/>
        </p:nvSpPr>
        <p:spPr>
          <a:xfrm>
            <a:off x="360000" y="572400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問題描述：</a:t>
            </a: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CC5E2987-C470-FC54-4005-64EB74D371AA}"/>
              </a:ext>
            </a:extLst>
          </p:cNvPr>
          <p:cNvSpPr txBox="1"/>
          <p:nvPr/>
        </p:nvSpPr>
        <p:spPr>
          <a:xfrm>
            <a:off x="360000" y="6336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建議的</a:t>
            </a:r>
            <a:r>
              <a:rPr lang="zh-TW" altLang="en-US" sz="1200" b="1" dirty="0" smtClean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伸展：</a:t>
            </a:r>
            <a:endParaRPr lang="zh-TW" altLang="en-US" sz="1200" b="1" dirty="0">
              <a:solidFill>
                <a:srgbClr val="3F3B3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56D48B42-E358-386A-7861-B377B3F475EB}"/>
              </a:ext>
            </a:extLst>
          </p:cNvPr>
          <p:cNvSpPr txBox="1"/>
          <p:nvPr/>
        </p:nvSpPr>
        <p:spPr>
          <a:xfrm>
            <a:off x="2880000" y="6660000"/>
            <a:ext cx="3240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站姿且雙腳與肩同寬，雙腳腳趾向正前方，動作開始時讓屁股向後推後，再讓膝蓋彎去向下蹲直到大腿與地面平行後再站起來，過程當中須注意不拱腰，且膝蓋的位置需跟腳趾頭一致。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A213917-2590-51F0-39FF-F133EEA9432D}"/>
              </a:ext>
            </a:extLst>
          </p:cNvPr>
          <p:cNvSpPr txBox="1"/>
          <p:nvPr/>
        </p:nvSpPr>
        <p:spPr>
          <a:xfrm>
            <a:off x="2952000" y="7380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運動重點：</a:t>
            </a: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4AD4475F-3236-DF2C-F775-9B2E964CF44A}"/>
              </a:ext>
            </a:extLst>
          </p:cNvPr>
          <p:cNvSpPr txBox="1"/>
          <p:nvPr/>
        </p:nvSpPr>
        <p:spPr>
          <a:xfrm>
            <a:off x="3852000" y="7380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每次至少</a:t>
            </a:r>
            <a:r>
              <a:rPr lang="en-US" altLang="zh-TW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組，每組維持</a:t>
            </a:r>
            <a:r>
              <a:rPr lang="en-US" altLang="zh-TW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57E659F5-37CB-F3A0-8CA3-F573CF761462}"/>
              </a:ext>
            </a:extLst>
          </p:cNvPr>
          <p:cNvSpPr txBox="1"/>
          <p:nvPr/>
        </p:nvSpPr>
        <p:spPr>
          <a:xfrm>
            <a:off x="3852000" y="7596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建議每天進行</a:t>
            </a: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669A065B-5D0E-6BD2-29AC-DFD31DA5E147}"/>
              </a:ext>
            </a:extLst>
          </p:cNvPr>
          <p:cNvSpPr txBox="1"/>
          <p:nvPr/>
        </p:nvSpPr>
        <p:spPr>
          <a:xfrm>
            <a:off x="1512000" y="5400000"/>
            <a:ext cx="2487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4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膝</a:t>
            </a:r>
            <a:r>
              <a:rPr lang="zh-TW" altLang="en-US" sz="14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</a:t>
            </a:r>
            <a:r>
              <a:rPr sz="14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屈</a:t>
            </a: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2FE01123-31D1-B024-C9DE-DAD9B75E4F59}"/>
              </a:ext>
            </a:extLst>
          </p:cNvPr>
          <p:cNvSpPr txBox="1"/>
          <p:nvPr/>
        </p:nvSpPr>
        <p:spPr>
          <a:xfrm>
            <a:off x="1512000" y="6048000"/>
            <a:ext cx="12972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41.3%</a:t>
            </a: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DE0D0C8F-3069-E92F-F6CD-E2ABA5F12DC6}"/>
              </a:ext>
            </a:extLst>
          </p:cNvPr>
          <p:cNvSpPr txBox="1"/>
          <p:nvPr/>
        </p:nvSpPr>
        <p:spPr>
          <a:xfrm>
            <a:off x="1512000" y="5724000"/>
            <a:ext cx="49988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200" dirty="0" err="1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辦公室習慣，長時間久坐膝蓋彎曲，導致大腿、小腿後側筋膜緊繃</a:t>
            </a:r>
            <a:r>
              <a:rPr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3D13A374-E04F-B53B-0CB6-CC04923FD98E}"/>
              </a:ext>
            </a:extLst>
          </p:cNvPr>
          <p:cNvSpPr txBox="1"/>
          <p:nvPr/>
        </p:nvSpPr>
        <p:spPr>
          <a:xfrm>
            <a:off x="1512000" y="6336000"/>
            <a:ext cx="1930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深蹲</a:t>
            </a:r>
          </a:p>
        </p:txBody>
      </p:sp>
      <p:pic>
        <p:nvPicPr>
          <p:cNvPr id="56" name="圖片 55">
            <a:extLst>
              <a:ext uri="{FF2B5EF4-FFF2-40B4-BE49-F238E27FC236}">
                <a16:creationId xmlns:a16="http://schemas.microsoft.com/office/drawing/2014/main" id="{FA1F46DB-A84C-A5B2-659A-6C2D6AF67E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000" y="6660000"/>
            <a:ext cx="876310" cy="1168194"/>
          </a:xfrm>
          <a:prstGeom prst="rect">
            <a:avLst/>
          </a:prstGeom>
        </p:spPr>
      </p:pic>
      <p:pic>
        <p:nvPicPr>
          <p:cNvPr id="57" name="圖片 56">
            <a:extLst>
              <a:ext uri="{FF2B5EF4-FFF2-40B4-BE49-F238E27FC236}">
                <a16:creationId xmlns:a16="http://schemas.microsoft.com/office/drawing/2014/main" id="{095FC436-6D46-8419-94BD-5D249AB759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0000" y="6660000"/>
            <a:ext cx="876310" cy="1168194"/>
          </a:xfrm>
          <a:prstGeom prst="rect">
            <a:avLst/>
          </a:prstGeom>
        </p:spPr>
      </p:pic>
      <p:sp>
        <p:nvSpPr>
          <p:cNvPr id="58" name="文字方塊 57">
            <a:extLst>
              <a:ext uri="{FF2B5EF4-FFF2-40B4-BE49-F238E27FC236}">
                <a16:creationId xmlns:a16="http://schemas.microsoft.com/office/drawing/2014/main" id="{E2F401ED-382A-7DA9-B5A7-E82964DA4DE6}"/>
              </a:ext>
            </a:extLst>
          </p:cNvPr>
          <p:cNvSpPr txBox="1"/>
          <p:nvPr/>
        </p:nvSpPr>
        <p:spPr>
          <a:xfrm>
            <a:off x="360000" y="7920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建議的訓練：</a:t>
            </a:r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0BD02494-8329-5F1C-E259-85F9C7DBE594}"/>
              </a:ext>
            </a:extLst>
          </p:cNvPr>
          <p:cNvSpPr txBox="1"/>
          <p:nvPr/>
        </p:nvSpPr>
        <p:spPr>
          <a:xfrm>
            <a:off x="2880000" y="8244000"/>
            <a:ext cx="3240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0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站姿且雙腳與肩同寬，雙腳腳趾向正前方，動作開始時讓屁股向後推後，再讓膝蓋彎去向下蹲直到大腿與地面平行後再站起來，過程當中須注意不拱腰，且膝蓋的位置需跟腳趾頭一致。</a:t>
            </a:r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A140CCCD-43F4-C563-D3AD-1CB25FE99F1F}"/>
              </a:ext>
            </a:extLst>
          </p:cNvPr>
          <p:cNvSpPr txBox="1"/>
          <p:nvPr/>
        </p:nvSpPr>
        <p:spPr>
          <a:xfrm>
            <a:off x="2952000" y="8928000"/>
            <a:ext cx="1045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運動重點：</a:t>
            </a:r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E5F4F7F0-1A3A-E130-C515-C27A40E8C8FA}"/>
              </a:ext>
            </a:extLst>
          </p:cNvPr>
          <p:cNvSpPr txBox="1"/>
          <p:nvPr/>
        </p:nvSpPr>
        <p:spPr>
          <a:xfrm>
            <a:off x="3852000" y="8928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每日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至少</a:t>
            </a:r>
            <a:r>
              <a:rPr lang="en-US" altLang="zh-TW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1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，每組</a:t>
            </a:r>
            <a:r>
              <a:rPr lang="en-US" altLang="zh-TW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</a:t>
            </a:r>
          </a:p>
        </p:txBody>
      </p: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9B584A0B-8E7C-FEF4-960E-4BF3E41A8594}"/>
              </a:ext>
            </a:extLst>
          </p:cNvPr>
          <p:cNvSpPr txBox="1"/>
          <p:nvPr/>
        </p:nvSpPr>
        <p:spPr>
          <a:xfrm>
            <a:off x="3852000" y="9144000"/>
            <a:ext cx="2035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1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建議每天進行</a:t>
            </a:r>
          </a:p>
        </p:txBody>
      </p: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EB3B8527-7332-8B0B-18C5-6095ADD3DBC9}"/>
              </a:ext>
            </a:extLst>
          </p:cNvPr>
          <p:cNvSpPr txBox="1"/>
          <p:nvPr/>
        </p:nvSpPr>
        <p:spPr>
          <a:xfrm>
            <a:off x="1512000" y="7920000"/>
            <a:ext cx="1930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深蹲</a:t>
            </a: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E19D8CF2-DC14-B03A-CE23-F10BC6AB7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000" y="8244000"/>
            <a:ext cx="876310" cy="1168194"/>
          </a:xfrm>
          <a:prstGeom prst="rect">
            <a:avLst/>
          </a:prstGeom>
        </p:spPr>
      </p:pic>
      <p:pic>
        <p:nvPicPr>
          <p:cNvPr id="65" name="圖片 64">
            <a:extLst>
              <a:ext uri="{FF2B5EF4-FFF2-40B4-BE49-F238E27FC236}">
                <a16:creationId xmlns:a16="http://schemas.microsoft.com/office/drawing/2014/main" id="{F8C92C6E-1B50-85EE-DDF2-7ED9729CFC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0000" y="8244000"/>
            <a:ext cx="876310" cy="1168194"/>
          </a:xfrm>
          <a:prstGeom prst="rect">
            <a:avLst/>
          </a:prstGeom>
        </p:spPr>
      </p:pic>
      <p:sp>
        <p:nvSpPr>
          <p:cNvPr id="66" name="投影片編號版面配置區 65">
            <a:extLst>
              <a:ext uri="{FF2B5EF4-FFF2-40B4-BE49-F238E27FC236}">
                <a16:creationId xmlns:a16="http://schemas.microsoft.com/office/drawing/2014/main" id="{DDAD053F-D9A8-94B3-C074-0E7261981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3463" y="9511272"/>
            <a:ext cx="1543050" cy="527403"/>
          </a:xfrm>
        </p:spPr>
        <p:txBody>
          <a:bodyPr/>
          <a:lstStyle/>
          <a:p>
            <a:fld id="{B842FD78-64ED-4CEB-B0DE-3F1B0A3D50F7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756DEB31-596D-ECCA-0B56-3D9F5C609EBF}"/>
              </a:ext>
            </a:extLst>
          </p:cNvPr>
          <p:cNvSpPr txBox="1"/>
          <p:nvPr/>
        </p:nvSpPr>
        <p:spPr>
          <a:xfrm>
            <a:off x="360825" y="54000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b="1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問題：</a:t>
            </a:r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3279FCB5-B903-750B-3F4B-10FAD1197AB8}"/>
              </a:ext>
            </a:extLst>
          </p:cNvPr>
          <p:cNvSpPr txBox="1"/>
          <p:nvPr/>
        </p:nvSpPr>
        <p:spPr>
          <a:xfrm>
            <a:off x="360000" y="118800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風險值：</a:t>
            </a:r>
          </a:p>
        </p:txBody>
      </p: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80EB9B16-668E-AEBB-A90B-6F665E529091}"/>
              </a:ext>
            </a:extLst>
          </p:cNvPr>
          <p:cNvSpPr txBox="1"/>
          <p:nvPr/>
        </p:nvSpPr>
        <p:spPr>
          <a:xfrm>
            <a:off x="360000" y="86400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問題描述：</a:t>
            </a:r>
          </a:p>
        </p:txBody>
      </p: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7C04DECE-EDEC-BF6F-0ED6-23FC6FA02234}"/>
              </a:ext>
            </a:extLst>
          </p:cNvPr>
          <p:cNvSpPr txBox="1"/>
          <p:nvPr/>
        </p:nvSpPr>
        <p:spPr>
          <a:xfrm>
            <a:off x="1512000" y="1188000"/>
            <a:ext cx="10730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56.0%</a:t>
            </a: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858FDFD5-4D2A-ACBB-2B88-E15C8B19C6CE}"/>
              </a:ext>
            </a:extLst>
          </p:cNvPr>
          <p:cNvSpPr txBox="1"/>
          <p:nvPr/>
        </p:nvSpPr>
        <p:spPr>
          <a:xfrm>
            <a:off x="1512000" y="864000"/>
            <a:ext cx="50983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200" dirty="0" err="1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骨盆前推；長期穿高跟鞋或腹側核心無力導致肚子重量將骨盆向前帶</a:t>
            </a:r>
            <a:r>
              <a:rPr sz="1200" dirty="0">
                <a:solidFill>
                  <a:srgbClr val="3F3B3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B7602B35-253C-C51D-31BD-EA4EFC5BD680}"/>
              </a:ext>
            </a:extLst>
          </p:cNvPr>
          <p:cNvSpPr txBox="1"/>
          <p:nvPr/>
        </p:nvSpPr>
        <p:spPr>
          <a:xfrm>
            <a:off x="1512000" y="540000"/>
            <a:ext cx="2392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400"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骨盆前後位移向前</a:t>
            </a:r>
            <a:endParaRPr sz="14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6118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227</TotalTime>
  <Words>612</Words>
  <Application>Microsoft Office PowerPoint</Application>
  <PresentationFormat>A4 紙張 (210x297 公釐)</PresentationFormat>
  <Paragraphs>78</Paragraphs>
  <Slides>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8" baseType="lpstr">
      <vt:lpstr>微軟正黑體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美芳 周</dc:creator>
  <cp:lastModifiedBy>世奇 林</cp:lastModifiedBy>
  <cp:revision>12</cp:revision>
  <dcterms:created xsi:type="dcterms:W3CDTF">2024-04-30T08:38:00Z</dcterms:created>
  <dcterms:modified xsi:type="dcterms:W3CDTF">2024-05-02T07:53:01Z</dcterms:modified>
</cp:coreProperties>
</file>

<file path=docProps/thumbnail.jpeg>
</file>